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4" r:id="rId2"/>
  </p:sldMasterIdLst>
  <p:notesMasterIdLst>
    <p:notesMasterId r:id="rId18"/>
  </p:notesMasterIdLst>
  <p:handoutMasterIdLst>
    <p:handoutMasterId r:id="rId19"/>
  </p:handoutMasterIdLst>
  <p:sldIdLst>
    <p:sldId id="256" r:id="rId3"/>
    <p:sldId id="372" r:id="rId4"/>
    <p:sldId id="362" r:id="rId5"/>
    <p:sldId id="374" r:id="rId6"/>
    <p:sldId id="376" r:id="rId7"/>
    <p:sldId id="375" r:id="rId8"/>
    <p:sldId id="377" r:id="rId9"/>
    <p:sldId id="368" r:id="rId10"/>
    <p:sldId id="378" r:id="rId11"/>
    <p:sldId id="363" r:id="rId12"/>
    <p:sldId id="379" r:id="rId13"/>
    <p:sldId id="382" r:id="rId14"/>
    <p:sldId id="380" r:id="rId15"/>
    <p:sldId id="383" r:id="rId16"/>
    <p:sldId id="384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5DC"/>
    <a:srgbClr val="F6C798"/>
    <a:srgbClr val="156635"/>
    <a:srgbClr val="93E9B6"/>
    <a:srgbClr val="762123"/>
    <a:srgbClr val="EC821C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DBA195-E668-45B3-8FCE-A5B72C17FFC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5BE0B3-2D77-49CD-9910-26D42E3A2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9512" y="1700808"/>
            <a:ext cx="8784976" cy="1524000"/>
          </a:xfrm>
        </p:spPr>
        <p:txBody>
          <a:bodyPr/>
          <a:lstStyle/>
          <a:p>
            <a:r>
              <a:rPr lang="en-US" sz="2800" b="1" dirty="0"/>
              <a:t>Africa RISING West Africa </a:t>
            </a:r>
            <a:r>
              <a:rPr lang="en-US" sz="2800" b="1" dirty="0" smtClean="0"/>
              <a:t>Project</a:t>
            </a: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Theme: </a:t>
            </a:r>
            <a:r>
              <a:rPr lang="en-US" sz="2400" b="1" dirty="0" smtClean="0"/>
              <a:t>Natural </a:t>
            </a:r>
            <a:r>
              <a:rPr lang="en-US" sz="2400" b="1" dirty="0"/>
              <a:t>Resource Management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69570" y="5013176"/>
            <a:ext cx="8305800" cy="792088"/>
          </a:xfrm>
        </p:spPr>
        <p:txBody>
          <a:bodyPr/>
          <a:lstStyle/>
          <a:p>
            <a:r>
              <a:rPr lang="en-GB" sz="1800" dirty="0" smtClean="0"/>
              <a:t>Birhanu </a:t>
            </a:r>
            <a:r>
              <a:rPr lang="en-GB" sz="1800" dirty="0"/>
              <a:t>Zemadim (PhD)</a:t>
            </a:r>
          </a:p>
          <a:p>
            <a:r>
              <a:rPr lang="en-GB" sz="1800" dirty="0" smtClean="0"/>
              <a:t>Theme Leader</a:t>
            </a:r>
            <a:endParaRPr lang="en-GB" sz="1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33400" y="3550722"/>
            <a:ext cx="8305800" cy="1219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December 12-13, 2016</a:t>
            </a:r>
          </a:p>
          <a:p>
            <a:r>
              <a:rPr lang="en-US" dirty="0" err="1" smtClean="0"/>
              <a:t>Samanko</a:t>
            </a:r>
            <a:r>
              <a:rPr lang="en-US" dirty="0" smtClean="0"/>
              <a:t>-Bamako, Mali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052736"/>
            <a:ext cx="6120680" cy="563562"/>
          </a:xfrm>
        </p:spPr>
        <p:txBody>
          <a:bodyPr>
            <a:noAutofit/>
          </a:bodyPr>
          <a:lstStyle/>
          <a:p>
            <a:r>
              <a:rPr lang="en-US" sz="2800" dirty="0" smtClean="0"/>
              <a:t>Challenges and Lessons Learned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8856984" cy="4988024"/>
          </a:xfrm>
        </p:spPr>
        <p:txBody>
          <a:bodyPr>
            <a:normAutofit/>
          </a:bodyPr>
          <a:lstStyle/>
          <a:p>
            <a:pPr indent="-342900"/>
            <a:r>
              <a:rPr lang="en-GB" sz="2400" dirty="0" smtClean="0"/>
              <a:t>The beginning of the project period (2012-2013) was faced with lack of integration among Institutions &amp; Scientists to identify and develop common work plans. </a:t>
            </a:r>
          </a:p>
          <a:p>
            <a:pPr lvl="1" indent="-342900"/>
            <a:r>
              <a:rPr lang="en-GB" dirty="0" smtClean="0"/>
              <a:t>The work plan prepared in 2014 helped scientists to come together and align their activities. </a:t>
            </a:r>
          </a:p>
          <a:p>
            <a:pPr indent="-342900"/>
            <a:r>
              <a:rPr lang="en-GB" sz="2400" dirty="0" smtClean="0"/>
              <a:t>Africa RISING project is implemented in a number of villages and NRM activities were scattered making operational costs to be high.</a:t>
            </a:r>
          </a:p>
          <a:p>
            <a:pPr lvl="1" indent="-342900"/>
            <a:r>
              <a:rPr lang="en-GB" dirty="0" smtClean="0"/>
              <a:t>This was solved </a:t>
            </a:r>
            <a:r>
              <a:rPr lang="en-GB" dirty="0"/>
              <a:t>by having Technology Parks </a:t>
            </a:r>
            <a:r>
              <a:rPr lang="en-GB" dirty="0" smtClean="0"/>
              <a:t>&amp; identified watershed sites for </a:t>
            </a:r>
            <a:r>
              <a:rPr lang="en-GB" dirty="0"/>
              <a:t>research and dissemination </a:t>
            </a:r>
            <a:r>
              <a:rPr lang="en-GB" dirty="0" smtClean="0"/>
              <a:t>hubs </a:t>
            </a:r>
          </a:p>
          <a:p>
            <a:pPr indent="-342900"/>
            <a:r>
              <a:rPr lang="en-GB" sz="2400" dirty="0" smtClean="0"/>
              <a:t>Mali national research institute, IER wasn’t part of the project due to the ban by USAID. </a:t>
            </a:r>
          </a:p>
          <a:p>
            <a:pPr lvl="1" indent="-342900"/>
            <a:r>
              <a:rPr lang="en-GB" dirty="0" smtClean="0"/>
              <a:t>In the years of 2015-2016 collaboration started with successes in implementing watershed sites and farm level agronomic practices. 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b="1" dirty="0"/>
          </a:p>
          <a:p>
            <a:endParaRPr lang="en-US" sz="2400" dirty="0" smtClean="0"/>
          </a:p>
          <a:p>
            <a:pPr lvl="1"/>
            <a:endParaRPr lang="en-GB" sz="20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017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12120"/>
            <a:ext cx="5688632" cy="418058"/>
          </a:xfrm>
        </p:spPr>
        <p:txBody>
          <a:bodyPr/>
          <a:lstStyle/>
          <a:p>
            <a:pPr lvl="0"/>
            <a:r>
              <a:rPr lang="en-GB" sz="3200" b="1" dirty="0"/>
              <a:t>Milestones reached over </a:t>
            </a:r>
            <a:r>
              <a:rPr lang="en-GB" sz="3200" b="1" dirty="0" smtClean="0"/>
              <a:t>time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332037"/>
            <a:ext cx="8712968" cy="4193307"/>
          </a:xfrm>
        </p:spPr>
        <p:txBody>
          <a:bodyPr/>
          <a:lstStyle/>
          <a:p>
            <a:r>
              <a:rPr lang="en-GB" dirty="0" smtClean="0"/>
              <a:t>Engaged IER in Mali, as NRM program can’t be done without the involvement of national research institute</a:t>
            </a:r>
          </a:p>
          <a:p>
            <a:endParaRPr lang="en-GB" dirty="0" smtClean="0"/>
          </a:p>
          <a:p>
            <a:r>
              <a:rPr lang="en-GB" dirty="0" smtClean="0"/>
              <a:t>The presence of AMEDD in Koutiala and MOBIOM/FENABI in Bougouni improved engagement with the local communities </a:t>
            </a:r>
          </a:p>
          <a:p>
            <a:endParaRPr lang="en-GB" dirty="0" smtClean="0"/>
          </a:p>
          <a:p>
            <a:r>
              <a:rPr lang="en-GB" dirty="0" smtClean="0"/>
              <a:t>Hired two site coordinators in the two districts and all logistics were arranged fully (Pick-up cars, drivers etc..</a:t>
            </a:r>
          </a:p>
          <a:p>
            <a:endParaRPr lang="en-GB" dirty="0" smtClean="0"/>
          </a:p>
          <a:p>
            <a:r>
              <a:rPr lang="en-GB" dirty="0" smtClean="0"/>
              <a:t>Disseminated NRM outputs through project reports, journal publications and ICRISAT &amp; IITA weekly newsletters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8264" y="175512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Institutional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62651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9758"/>
            <a:ext cx="9144000" cy="4868242"/>
          </a:xfrm>
        </p:spPr>
        <p:txBody>
          <a:bodyPr/>
          <a:lstStyle/>
          <a:p>
            <a:pPr lvl="0"/>
            <a:r>
              <a:rPr lang="en-GB" sz="2400" dirty="0"/>
              <a:t>In Mali, watersheds were established and characterized; shallow wells </a:t>
            </a:r>
            <a:r>
              <a:rPr lang="en-GB" sz="2400" dirty="0" smtClean="0"/>
              <a:t>and contour </a:t>
            </a:r>
            <a:r>
              <a:rPr lang="en-GB" sz="2400" dirty="0"/>
              <a:t>bunding associated with </a:t>
            </a:r>
            <a:r>
              <a:rPr lang="en-GB" sz="2400" dirty="0" smtClean="0"/>
              <a:t>agroforestry options were identified as scalable technologies for effective water management.</a:t>
            </a:r>
            <a:endParaRPr lang="en-GB" sz="2400" dirty="0"/>
          </a:p>
          <a:p>
            <a:pPr lvl="0"/>
            <a:endParaRPr lang="en-GB" sz="2400" dirty="0" smtClean="0"/>
          </a:p>
          <a:p>
            <a:pPr lvl="0"/>
            <a:r>
              <a:rPr lang="en-GB" sz="2400" dirty="0" smtClean="0"/>
              <a:t>Participatory </a:t>
            </a:r>
            <a:r>
              <a:rPr lang="en-GB" sz="2400" dirty="0"/>
              <a:t>approaches were used to document and validate local conventions in </a:t>
            </a:r>
            <a:r>
              <a:rPr lang="en-GB" sz="2400" dirty="0" smtClean="0"/>
              <a:t>the intervention </a:t>
            </a:r>
            <a:r>
              <a:rPr lang="en-GB" sz="2400" dirty="0"/>
              <a:t>communities in Mali to reduce conflicts between crop growers and herders.</a:t>
            </a:r>
          </a:p>
          <a:p>
            <a:pPr lvl="0"/>
            <a:endParaRPr lang="en-GB" sz="2400" dirty="0" smtClean="0"/>
          </a:p>
          <a:p>
            <a:pPr lvl="0"/>
            <a:r>
              <a:rPr lang="en-GB" sz="2400" dirty="0" smtClean="0"/>
              <a:t>Effects </a:t>
            </a:r>
            <a:r>
              <a:rPr lang="en-GB" sz="2400" dirty="0"/>
              <a:t>of soil and water conservation methods on soil water cycles and crop production were compared in Ghana.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43699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Technical</a:t>
            </a:r>
            <a:endParaRPr lang="en-GB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11760" y="974325"/>
            <a:ext cx="6552728" cy="418058"/>
          </a:xfrm>
        </p:spPr>
        <p:txBody>
          <a:bodyPr/>
          <a:lstStyle/>
          <a:p>
            <a:pPr lvl="0"/>
            <a:r>
              <a:rPr lang="en-GB" sz="3200" b="1" dirty="0" err="1" smtClean="0"/>
              <a:t>Cntd</a:t>
            </a:r>
            <a:r>
              <a:rPr lang="en-GB" sz="3200" b="1" dirty="0" smtClean="0"/>
              <a:t>..Milestones </a:t>
            </a:r>
            <a:r>
              <a:rPr lang="en-GB" sz="3200" b="1" dirty="0"/>
              <a:t>reached over </a:t>
            </a:r>
            <a:r>
              <a:rPr lang="en-GB" sz="3200" b="1" dirty="0" smtClean="0"/>
              <a:t>time</a:t>
            </a:r>
            <a:endParaRPr lang="en-GB" sz="4800" b="1" dirty="0"/>
          </a:p>
        </p:txBody>
      </p:sp>
    </p:spTree>
    <p:extLst>
      <p:ext uri="{BB962C8B-B14F-4D97-AF65-F5344CB8AC3E}">
        <p14:creationId xmlns:p14="http://schemas.microsoft.com/office/powerpoint/2010/main" val="1788202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8928992" cy="864096"/>
          </a:xfrm>
        </p:spPr>
        <p:txBody>
          <a:bodyPr/>
          <a:lstStyle/>
          <a:p>
            <a:pPr lvl="0"/>
            <a:r>
              <a:rPr lang="en-GB" sz="2800" b="1" dirty="0" smtClean="0"/>
              <a:t>Where do we stand now? What is completed, what needs more research?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92896"/>
            <a:ext cx="8568952" cy="4464496"/>
          </a:xfrm>
        </p:spPr>
        <p:txBody>
          <a:bodyPr/>
          <a:lstStyle/>
          <a:p>
            <a:r>
              <a:rPr lang="en-GB" sz="2800" dirty="0" smtClean="0"/>
              <a:t>Finalized NRM characterization works</a:t>
            </a:r>
          </a:p>
          <a:p>
            <a:r>
              <a:rPr lang="en-GB" sz="2800" dirty="0" smtClean="0"/>
              <a:t>Finalized setting-up field experimental sites  and installed monitoring stations</a:t>
            </a:r>
          </a:p>
          <a:p>
            <a:r>
              <a:rPr lang="en-GB" sz="2800" dirty="0" smtClean="0"/>
              <a:t>Need to build the national hydrological data with the help of national research institutes such as IER in Mali and ???in Ghana. This will help to:</a:t>
            </a:r>
          </a:p>
          <a:p>
            <a:pPr lvl="2"/>
            <a:r>
              <a:rPr lang="en-GB" sz="2400" dirty="0" smtClean="0"/>
              <a:t> design and implement appropriate water storage and micro-irrigation services </a:t>
            </a:r>
          </a:p>
          <a:p>
            <a:pPr lvl="2"/>
            <a:r>
              <a:rPr lang="en-GB" sz="2400" dirty="0" smtClean="0"/>
              <a:t>Study long term impacts of climate change on regional water budget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21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20888"/>
            <a:ext cx="8568952" cy="4248472"/>
          </a:xfrm>
        </p:spPr>
        <p:txBody>
          <a:bodyPr/>
          <a:lstStyle/>
          <a:p>
            <a:r>
              <a:rPr lang="en-GB" sz="2800" dirty="0" smtClean="0"/>
              <a:t>Continuing modelling </a:t>
            </a:r>
            <a:r>
              <a:rPr lang="en-GB" sz="2800" dirty="0"/>
              <a:t>work </a:t>
            </a:r>
            <a:r>
              <a:rPr lang="en-GB" sz="2800" dirty="0" smtClean="0"/>
              <a:t>on scenario </a:t>
            </a:r>
            <a:r>
              <a:rPr lang="en-GB" sz="2800" dirty="0"/>
              <a:t>development and scaling</a:t>
            </a:r>
          </a:p>
          <a:p>
            <a:r>
              <a:rPr lang="en-GB" sz="2800" dirty="0"/>
              <a:t>Agro-forestry work need to be integrated under NRM and across the region (</a:t>
            </a:r>
            <a:r>
              <a:rPr lang="en-GB" sz="2800" dirty="0" smtClean="0"/>
              <a:t>Mali-Ghana)</a:t>
            </a:r>
          </a:p>
          <a:p>
            <a:r>
              <a:rPr lang="en-GB" sz="2800" dirty="0" smtClean="0"/>
              <a:t>NRM </a:t>
            </a:r>
            <a:r>
              <a:rPr lang="en-GB" sz="2800" dirty="0" err="1" smtClean="0"/>
              <a:t>workplan</a:t>
            </a:r>
            <a:r>
              <a:rPr lang="en-GB" sz="2800" dirty="0" smtClean="0"/>
              <a:t> need </a:t>
            </a:r>
            <a:r>
              <a:rPr lang="en-GB" sz="2800" dirty="0"/>
              <a:t>to </a:t>
            </a:r>
            <a:r>
              <a:rPr lang="en-GB" sz="2800" dirty="0" smtClean="0"/>
              <a:t>be harmonized across the regions</a:t>
            </a:r>
            <a:endParaRPr lang="en-GB" sz="2800" dirty="0"/>
          </a:p>
          <a:p>
            <a:r>
              <a:rPr lang="en-GB" sz="2800" dirty="0"/>
              <a:t>Need to </a:t>
            </a:r>
            <a:r>
              <a:rPr lang="en-GB" sz="2800" dirty="0" smtClean="0"/>
              <a:t>strengthen </a:t>
            </a:r>
            <a:r>
              <a:rPr lang="en-GB" sz="2800" dirty="0"/>
              <a:t>partnership with development partners and other bilateral </a:t>
            </a:r>
            <a:r>
              <a:rPr lang="en-GB" sz="2800" dirty="0" smtClean="0"/>
              <a:t>projects to reach multiple beneficiaries </a:t>
            </a:r>
            <a:endParaRPr lang="en-GB" sz="2800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1340768"/>
            <a:ext cx="8928992" cy="792088"/>
          </a:xfrm>
        </p:spPr>
        <p:txBody>
          <a:bodyPr/>
          <a:lstStyle/>
          <a:p>
            <a:pPr lvl="0"/>
            <a:r>
              <a:rPr lang="en-GB" sz="2800" b="1" dirty="0" err="1" smtClean="0"/>
              <a:t>Cntd</a:t>
            </a:r>
            <a:r>
              <a:rPr lang="en-GB" sz="2800" b="1" dirty="0" smtClean="0"/>
              <a:t>…Where do we stand now? What is completed, what needs more research?</a:t>
            </a:r>
            <a:endParaRPr lang="en-GB" sz="4800" b="1" dirty="0"/>
          </a:p>
        </p:txBody>
      </p:sp>
    </p:spTree>
    <p:extLst>
      <p:ext uri="{BB962C8B-B14F-4D97-AF65-F5344CB8AC3E}">
        <p14:creationId xmlns:p14="http://schemas.microsoft.com/office/powerpoint/2010/main" val="565258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Merci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13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412776"/>
            <a:ext cx="7772400" cy="838200"/>
          </a:xfrm>
        </p:spPr>
        <p:txBody>
          <a:bodyPr/>
          <a:lstStyle/>
          <a:p>
            <a:r>
              <a:rPr lang="en-GB" dirty="0" smtClean="0"/>
              <a:t>Presentation Outline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9355" y="2420888"/>
            <a:ext cx="849694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Overview of Natural Resoruces Management work in Africa RISING and its evolution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The team and success achieved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Challenges </a:t>
            </a:r>
            <a:r>
              <a:rPr lang="en-GB" sz="2400" dirty="0"/>
              <a:t>and lessons </a:t>
            </a:r>
            <a:r>
              <a:rPr lang="en-GB" sz="2400" dirty="0" smtClean="0"/>
              <a:t>learned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 smtClean="0"/>
              <a:t>Milestones </a:t>
            </a:r>
            <a:r>
              <a:rPr lang="en-GB" sz="2400" dirty="0"/>
              <a:t>reached over time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/>
              <a:t>Where do we stand now? </a:t>
            </a:r>
            <a:endParaRPr lang="en-GB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 smtClean="0"/>
              <a:t>What </a:t>
            </a:r>
            <a:r>
              <a:rPr lang="en-GB" sz="2400" dirty="0"/>
              <a:t>is completed, </a:t>
            </a:r>
            <a:endParaRPr lang="en-GB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 smtClean="0"/>
              <a:t>What </a:t>
            </a:r>
            <a:r>
              <a:rPr lang="en-GB" sz="2400" dirty="0"/>
              <a:t>needs more research?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968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352928" cy="576064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Overview of NRM (2012-2013)  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32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568952" cy="3892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Conducted under Research Output 2 (RO2), Integrated Systems Improvement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US" sz="2400" b="1" dirty="0" smtClean="0"/>
              <a:t>Focus</a:t>
            </a:r>
            <a:endParaRPr lang="en-US" sz="2400" b="1" dirty="0"/>
          </a:p>
          <a:p>
            <a:pPr lvl="1" indent="-342900"/>
            <a:r>
              <a:rPr lang="en-US" sz="2400" b="1" dirty="0" smtClean="0"/>
              <a:t>Sustainably </a:t>
            </a:r>
            <a:r>
              <a:rPr lang="en-US" sz="2400" b="1" dirty="0"/>
              <a:t>managing natural resources and </a:t>
            </a:r>
            <a:r>
              <a:rPr lang="en-US" sz="2400" b="1" dirty="0" smtClean="0"/>
              <a:t>fodder production</a:t>
            </a:r>
          </a:p>
          <a:p>
            <a:pPr lvl="1" indent="-342900"/>
            <a:r>
              <a:rPr lang="en-US" sz="2400" b="1" dirty="0" smtClean="0"/>
              <a:t>Small ruminant feeding trial</a:t>
            </a:r>
          </a:p>
          <a:p>
            <a:pPr lvl="1" indent="-342900"/>
            <a:r>
              <a:rPr lang="en-US" sz="2400" b="1" dirty="0" smtClean="0"/>
              <a:t>Land use mapping and pasture biomass assessment</a:t>
            </a:r>
          </a:p>
          <a:p>
            <a:pPr lvl="1" indent="-342900"/>
            <a:r>
              <a:rPr lang="en-US" sz="2400" b="1" dirty="0"/>
              <a:t>Surveys and analyses of feed resources </a:t>
            </a:r>
            <a:r>
              <a:rPr lang="en-US" sz="2400" b="1" dirty="0" smtClean="0"/>
              <a:t>and local </a:t>
            </a:r>
            <a:r>
              <a:rPr lang="en-US" sz="2400" b="1" dirty="0"/>
              <a:t>conventions</a:t>
            </a:r>
            <a:endParaRPr lang="en-GB" sz="2400" b="1" dirty="0"/>
          </a:p>
          <a:p>
            <a:pPr lvl="2" indent="-342900"/>
            <a:endParaRPr lang="en-US" dirty="0" smtClean="0"/>
          </a:p>
          <a:p>
            <a:pPr lvl="2" indent="-34290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6280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490066"/>
          </a:xfrm>
        </p:spPr>
        <p:txBody>
          <a:bodyPr/>
          <a:lstStyle/>
          <a:p>
            <a:pPr algn="ctr"/>
            <a:r>
              <a:rPr lang="en-GB" sz="2800" dirty="0"/>
              <a:t>Overview of </a:t>
            </a:r>
            <a:r>
              <a:rPr lang="en-GB" sz="2800" dirty="0" smtClean="0"/>
              <a:t>NRM (2014-2015) 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752528"/>
          </a:xfrm>
        </p:spPr>
        <p:txBody>
          <a:bodyPr/>
          <a:lstStyle/>
          <a:p>
            <a:pPr marL="114300" indent="0">
              <a:buNone/>
            </a:pPr>
            <a:r>
              <a:rPr lang="en-GB" sz="2400" dirty="0" smtClean="0"/>
              <a:t>Work </a:t>
            </a:r>
            <a:r>
              <a:rPr lang="en-GB" sz="2400" dirty="0"/>
              <a:t>plan document was prepared and NRM activities were better defined in Work </a:t>
            </a:r>
            <a:r>
              <a:rPr lang="en-GB" sz="2400" dirty="0" smtClean="0"/>
              <a:t>Packages:</a:t>
            </a:r>
          </a:p>
          <a:p>
            <a:pPr lvl="1"/>
            <a:r>
              <a:rPr lang="en-US" dirty="0" smtClean="0"/>
              <a:t>WP-8</a:t>
            </a:r>
            <a:r>
              <a:rPr lang="en-US" dirty="0"/>
              <a:t>: Land, soil and water management to intensify cereal-legume farming systems in </a:t>
            </a:r>
            <a:r>
              <a:rPr lang="en-US" dirty="0" smtClean="0"/>
              <a:t>Ghana</a:t>
            </a:r>
          </a:p>
          <a:p>
            <a:pPr lvl="1"/>
            <a:r>
              <a:rPr lang="en-US" dirty="0"/>
              <a:t>WP-9: Managing natural resources to increase watershed productivity in southern Mali</a:t>
            </a:r>
            <a:endParaRPr lang="en-GB" dirty="0"/>
          </a:p>
          <a:p>
            <a:pPr marL="114300" indent="0">
              <a:buNone/>
            </a:pPr>
            <a:endParaRPr lang="en-GB" b="1" dirty="0" smtClean="0"/>
          </a:p>
          <a:p>
            <a:pPr marL="114300" indent="0">
              <a:buNone/>
            </a:pPr>
            <a:r>
              <a:rPr lang="en-GB" b="1" dirty="0" smtClean="0"/>
              <a:t>Focus was extended to include…..</a:t>
            </a:r>
          </a:p>
          <a:p>
            <a:r>
              <a:rPr lang="en-GB" dirty="0" smtClean="0"/>
              <a:t>Development of experimental  sites (Technology Parks, Watershed etc..) and agronomic and agro-forestry trials </a:t>
            </a:r>
          </a:p>
          <a:p>
            <a:r>
              <a:rPr lang="en-GB" dirty="0" smtClean="0"/>
              <a:t>Soil and land health indicators, changes in land use dynamics, trade off analysis etc..</a:t>
            </a:r>
          </a:p>
          <a:p>
            <a:r>
              <a:rPr lang="en-GB" dirty="0" smtClean="0"/>
              <a:t>Evaluation of improved SWC practices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62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8064896" cy="436910"/>
          </a:xfrm>
        </p:spPr>
        <p:txBody>
          <a:bodyPr/>
          <a:lstStyle/>
          <a:p>
            <a:pPr algn="ctr"/>
            <a:r>
              <a:rPr lang="en-GB" sz="2800" dirty="0" smtClean="0"/>
              <a:t>Overview of Natural Resoruces Management (2015/2016)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02" y="1844824"/>
            <a:ext cx="8792094" cy="439248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NRM activities presented </a:t>
            </a:r>
            <a:r>
              <a:rPr lang="en-US" dirty="0"/>
              <a:t>under </a:t>
            </a:r>
            <a:r>
              <a:rPr lang="en-US" dirty="0" smtClean="0"/>
              <a:t>research themes </a:t>
            </a:r>
            <a:r>
              <a:rPr lang="en-US" dirty="0"/>
              <a:t>(Research Theme 4, </a:t>
            </a:r>
            <a:r>
              <a:rPr lang="en-US" dirty="0" smtClean="0"/>
              <a:t>RT4) Land</a:t>
            </a:r>
            <a:r>
              <a:rPr lang="en-US" dirty="0"/>
              <a:t>, soil and water </a:t>
            </a:r>
            <a:r>
              <a:rPr lang="en-US" dirty="0" smtClean="0"/>
              <a:t>management. </a:t>
            </a:r>
          </a:p>
          <a:p>
            <a:pPr marL="708660" lvl="2"/>
            <a:r>
              <a:rPr lang="en-US" dirty="0"/>
              <a:t>Theme 4: Land, soil and water management (RT4-Gh</a:t>
            </a:r>
            <a:r>
              <a:rPr lang="en-US" dirty="0" smtClean="0"/>
              <a:t>)</a:t>
            </a:r>
          </a:p>
          <a:p>
            <a:pPr marL="708660" lvl="2"/>
            <a:r>
              <a:rPr lang="en-US" dirty="0"/>
              <a:t>Theme 4: Land, soil and water management (RT4-Ma)</a:t>
            </a:r>
          </a:p>
          <a:p>
            <a:pPr lvl="1"/>
            <a:endParaRPr lang="en-US" dirty="0"/>
          </a:p>
          <a:p>
            <a:r>
              <a:rPr lang="en-GB" b="1" dirty="0"/>
              <a:t>Focus was </a:t>
            </a:r>
            <a:r>
              <a:rPr lang="en-GB" b="1" dirty="0" smtClean="0"/>
              <a:t>further elaborated to </a:t>
            </a:r>
            <a:r>
              <a:rPr lang="en-GB" b="1" dirty="0"/>
              <a:t>include</a:t>
            </a:r>
            <a:r>
              <a:rPr lang="en-GB" b="1" dirty="0" smtClean="0"/>
              <a:t>…..</a:t>
            </a:r>
          </a:p>
          <a:p>
            <a:pPr lvl="1"/>
            <a:r>
              <a:rPr lang="en-GB" b="1" dirty="0" smtClean="0"/>
              <a:t>Testing of small scale irrigation and other water management technologies</a:t>
            </a:r>
          </a:p>
          <a:p>
            <a:pPr lvl="1"/>
            <a:r>
              <a:rPr lang="en-GB" b="1" dirty="0" smtClean="0"/>
              <a:t>Establishing and characterizing watershed areas </a:t>
            </a:r>
          </a:p>
          <a:p>
            <a:pPr lvl="1"/>
            <a:r>
              <a:rPr lang="en-GB" b="1" dirty="0" smtClean="0"/>
              <a:t>Monitoring and </a:t>
            </a:r>
            <a:r>
              <a:rPr lang="en-GB" b="1" dirty="0" err="1" smtClean="0"/>
              <a:t>Modeling</a:t>
            </a:r>
            <a:endParaRPr lang="en-GB" b="1" dirty="0" smtClean="0"/>
          </a:p>
          <a:p>
            <a:pPr lvl="1"/>
            <a:r>
              <a:rPr lang="en-GB" b="1" dirty="0" smtClean="0"/>
              <a:t>Mapping </a:t>
            </a:r>
            <a:r>
              <a:rPr lang="en-GB" b="1" dirty="0" err="1" smtClean="0"/>
              <a:t>landuse</a:t>
            </a:r>
            <a:r>
              <a:rPr lang="en-GB" b="1" dirty="0" smtClean="0"/>
              <a:t> and land cover and temporal changes using high resolution images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11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531" y="1196752"/>
            <a:ext cx="5630568" cy="576064"/>
          </a:xfrm>
        </p:spPr>
        <p:txBody>
          <a:bodyPr/>
          <a:lstStyle/>
          <a:p>
            <a:r>
              <a:rPr lang="en-GB" sz="2400" b="1" dirty="0" smtClean="0"/>
              <a:t>Researchers Involved up until 2014/2015</a:t>
            </a:r>
            <a:endParaRPr lang="en-GB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458027" y="1700808"/>
            <a:ext cx="8362445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92088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8027" y="5157192"/>
            <a:ext cx="8362445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35" y="5239667"/>
            <a:ext cx="793751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3384376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Who are we?</a:t>
            </a:r>
            <a:endParaRPr lang="en-GB" sz="28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728700"/>
          </a:xfrm>
          <a:solidFill>
            <a:srgbClr val="CBF5DC"/>
          </a:solidFill>
        </p:spPr>
        <p:txBody>
          <a:bodyPr/>
          <a:lstStyle/>
          <a:p>
            <a:pPr marL="114300" indent="0">
              <a:buNone/>
            </a:pPr>
            <a:r>
              <a:rPr lang="en-GB" dirty="0" smtClean="0"/>
              <a:t>IITA, ICRISAT, ILRI, ICRAF, IWMI, CIAT, AVRDC, FONG, CSIR (WRI), KNUST, SRI, ARI, IER, AMEDD, WUR, </a:t>
            </a:r>
            <a:r>
              <a:rPr lang="en-GB" dirty="0"/>
              <a:t>MOBIOUM/FENABI</a:t>
            </a:r>
          </a:p>
          <a:p>
            <a:endParaRPr lang="en-GB" dirty="0"/>
          </a:p>
          <a:p>
            <a:pPr marL="11430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898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26898" y="1340768"/>
            <a:ext cx="5630568" cy="576064"/>
          </a:xfrm>
        </p:spPr>
        <p:txBody>
          <a:bodyPr/>
          <a:lstStyle/>
          <a:p>
            <a:r>
              <a:rPr lang="en-GB" sz="2400" b="1" dirty="0" smtClean="0"/>
              <a:t>Researchers Involved in 2015/2016</a:t>
            </a:r>
            <a:endParaRPr lang="en-GB" sz="24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17646" y="1916832"/>
            <a:ext cx="4865584" cy="3744416"/>
            <a:chOff x="107504" y="1556792"/>
            <a:chExt cx="4865584" cy="3744416"/>
          </a:xfrm>
        </p:grpSpPr>
        <p:sp>
          <p:nvSpPr>
            <p:cNvPr id="6" name="Rectangle 5"/>
            <p:cNvSpPr/>
            <p:nvPr/>
          </p:nvSpPr>
          <p:spPr>
            <a:xfrm>
              <a:off x="107504" y="1556792"/>
              <a:ext cx="4865584" cy="374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774891"/>
              <a:ext cx="4824536" cy="3166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076056" y="1916832"/>
            <a:ext cx="3960440" cy="3744416"/>
            <a:chOff x="5076056" y="1556792"/>
            <a:chExt cx="3960440" cy="3744416"/>
          </a:xfrm>
        </p:grpSpPr>
        <p:sp>
          <p:nvSpPr>
            <p:cNvPr id="7" name="Rectangle 6"/>
            <p:cNvSpPr/>
            <p:nvPr/>
          </p:nvSpPr>
          <p:spPr>
            <a:xfrm>
              <a:off x="5076056" y="1556792"/>
              <a:ext cx="3960440" cy="3744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7" y="1662075"/>
              <a:ext cx="3960439" cy="32790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3384376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Cntd</a:t>
            </a:r>
            <a:r>
              <a:rPr lang="en-GB" sz="2800" dirty="0" smtClean="0"/>
              <a:t>..Who are we?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61639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96544"/>
          </a:xfrm>
        </p:spPr>
        <p:txBody>
          <a:bodyPr>
            <a:noAutofit/>
          </a:bodyPr>
          <a:lstStyle/>
          <a:p>
            <a:r>
              <a:rPr lang="en-US" sz="2400" dirty="0" smtClean="0"/>
              <a:t>Developed an effective and implementable work plans, </a:t>
            </a:r>
            <a:r>
              <a:rPr lang="en-US" sz="2400" dirty="0" smtClean="0">
                <a:solidFill>
                  <a:srgbClr val="C00000"/>
                </a:solidFill>
              </a:rPr>
              <a:t>amended activities over time based on the emerging need </a:t>
            </a:r>
            <a:r>
              <a:rPr lang="en-US" sz="2400" dirty="0" smtClean="0"/>
              <a:t>and delivered timely reports (both interim and final).</a:t>
            </a:r>
          </a:p>
          <a:p>
            <a:r>
              <a:rPr lang="en-US" sz="2400" dirty="0" smtClean="0"/>
              <a:t>Established on farm and watershed experiments to evaluate impacts of SWC practices on runoff and erosion rate.</a:t>
            </a:r>
          </a:p>
          <a:p>
            <a:r>
              <a:rPr lang="en-US" sz="2400" dirty="0" smtClean="0"/>
              <a:t>Started discussion on regional integration of work plans through the concept of Communities of Practice (</a:t>
            </a:r>
            <a:r>
              <a:rPr lang="en-US" sz="2400" dirty="0" err="1" smtClean="0"/>
              <a:t>CoP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Trained more than 2000 farmers on improved land and water management practices and NRM governance issues </a:t>
            </a:r>
          </a:p>
          <a:p>
            <a:r>
              <a:rPr lang="en-US" sz="2400" dirty="0" smtClean="0"/>
              <a:t>Results </a:t>
            </a:r>
            <a:r>
              <a:rPr lang="en-US" sz="2400" dirty="0"/>
              <a:t>from the field/plot level activities </a:t>
            </a:r>
            <a:r>
              <a:rPr lang="en-US" sz="2400" dirty="0" smtClean="0"/>
              <a:t>were extrapolated to </a:t>
            </a:r>
            <a:r>
              <a:rPr lang="en-US" sz="2400" dirty="0"/>
              <a:t>wider recommendation domains and larger scales using modeling and GIS and remote sensing </a:t>
            </a:r>
            <a:r>
              <a:rPr lang="en-US" sz="2400" dirty="0" smtClean="0"/>
              <a:t>techniques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07704" y="1052736"/>
            <a:ext cx="6120680" cy="5635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success of the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6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052736"/>
            <a:ext cx="4762872" cy="580926"/>
          </a:xfrm>
        </p:spPr>
        <p:txBody>
          <a:bodyPr/>
          <a:lstStyle/>
          <a:p>
            <a:r>
              <a:rPr lang="en-GB" sz="2800" dirty="0" err="1" smtClean="0"/>
              <a:t>Cntd</a:t>
            </a:r>
            <a:r>
              <a:rPr lang="en-GB" sz="2800" dirty="0" smtClean="0"/>
              <a:t>..The </a:t>
            </a:r>
            <a:r>
              <a:rPr lang="en-GB" sz="2800" dirty="0"/>
              <a:t>success of the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8784976" cy="4824536"/>
          </a:xfrm>
        </p:spPr>
        <p:txBody>
          <a:bodyPr/>
          <a:lstStyle/>
          <a:p>
            <a:r>
              <a:rPr lang="en-US" sz="2400" dirty="0"/>
              <a:t>Characterized watershed areas using high resolution imagery and other secondary data and produced </a:t>
            </a:r>
            <a:r>
              <a:rPr lang="en-US" sz="2400" dirty="0" err="1"/>
              <a:t>l</a:t>
            </a:r>
            <a:r>
              <a:rPr lang="en-US" sz="2400" dirty="0" err="1" smtClean="0"/>
              <a:t>anduse</a:t>
            </a:r>
            <a:r>
              <a:rPr lang="en-US" sz="2400" dirty="0" smtClean="0"/>
              <a:t> </a:t>
            </a:r>
            <a:r>
              <a:rPr lang="en-US" sz="2400" dirty="0"/>
              <a:t>maps</a:t>
            </a:r>
          </a:p>
          <a:p>
            <a:r>
              <a:rPr lang="en-US" sz="2400" dirty="0"/>
              <a:t>Offered practical training on managing technology parks</a:t>
            </a:r>
          </a:p>
          <a:p>
            <a:r>
              <a:rPr lang="en-US" sz="2400" dirty="0" smtClean="0"/>
              <a:t>Involvement </a:t>
            </a:r>
            <a:r>
              <a:rPr lang="en-US" sz="2400" dirty="0"/>
              <a:t>of graduate students</a:t>
            </a:r>
          </a:p>
          <a:p>
            <a:r>
              <a:rPr lang="en-US" sz="2400" dirty="0" smtClean="0"/>
              <a:t>Published </a:t>
            </a:r>
            <a:r>
              <a:rPr lang="en-US" sz="2400" dirty="0"/>
              <a:t>research </a:t>
            </a:r>
            <a:r>
              <a:rPr lang="en-US" sz="2400" dirty="0" smtClean="0"/>
              <a:t>articles in referred journals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81506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3289</TotalTime>
  <Words>903</Words>
  <Application>Microsoft Office PowerPoint</Application>
  <PresentationFormat>On-screen Show (4:3)</PresentationFormat>
  <Paragraphs>100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Africa RISING presentation_template</vt:lpstr>
      <vt:lpstr>1_Custom Design</vt:lpstr>
      <vt:lpstr>PowerPoint Presentation</vt:lpstr>
      <vt:lpstr>PowerPoint Presentation</vt:lpstr>
      <vt:lpstr>Overview of NRM (2012-2013)    </vt:lpstr>
      <vt:lpstr>Overview of NRM (2014-2015)  </vt:lpstr>
      <vt:lpstr>Overview of Natural Resoruces Management (2015/2016)</vt:lpstr>
      <vt:lpstr>Researchers Involved up until 2014/2015</vt:lpstr>
      <vt:lpstr>Researchers Involved in 2015/2016</vt:lpstr>
      <vt:lpstr>The success of the Team</vt:lpstr>
      <vt:lpstr>Cntd..The success of the Team</vt:lpstr>
      <vt:lpstr>Challenges and Lessons Learned</vt:lpstr>
      <vt:lpstr>Milestones reached over time</vt:lpstr>
      <vt:lpstr>Cntd..Milestones reached over time</vt:lpstr>
      <vt:lpstr>Where do we stand now? What is completed, what needs more research?</vt:lpstr>
      <vt:lpstr>Cntd…Where do we stand now? What is completed, what needs more research?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Odhong, Jonathan (IITA)</cp:lastModifiedBy>
  <cp:revision>327</cp:revision>
  <cp:lastPrinted>2011-10-06T11:45:23Z</cp:lastPrinted>
  <dcterms:created xsi:type="dcterms:W3CDTF">2014-04-30T10:00:59Z</dcterms:created>
  <dcterms:modified xsi:type="dcterms:W3CDTF">2016-12-14T07:53:34Z</dcterms:modified>
</cp:coreProperties>
</file>